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63" r:id="rId3"/>
    <p:sldId id="314" r:id="rId4"/>
    <p:sldId id="315" r:id="rId5"/>
    <p:sldId id="290" r:id="rId6"/>
    <p:sldId id="284" r:id="rId7"/>
    <p:sldId id="285" r:id="rId8"/>
    <p:sldId id="264" r:id="rId9"/>
    <p:sldId id="292" r:id="rId10"/>
    <p:sldId id="275" r:id="rId11"/>
    <p:sldId id="278" r:id="rId12"/>
    <p:sldId id="277" r:id="rId13"/>
    <p:sldId id="279" r:id="rId14"/>
    <p:sldId id="265" r:id="rId15"/>
    <p:sldId id="280" r:id="rId16"/>
    <p:sldId id="301" r:id="rId17"/>
    <p:sldId id="302" r:id="rId18"/>
    <p:sldId id="303" r:id="rId19"/>
    <p:sldId id="304" r:id="rId20"/>
    <p:sldId id="310" r:id="rId21"/>
    <p:sldId id="293" r:id="rId22"/>
    <p:sldId id="306" r:id="rId23"/>
    <p:sldId id="307" r:id="rId24"/>
    <p:sldId id="308" r:id="rId25"/>
    <p:sldId id="309" r:id="rId26"/>
    <p:sldId id="311" r:id="rId27"/>
    <p:sldId id="269" r:id="rId28"/>
    <p:sldId id="294" r:id="rId29"/>
    <p:sldId id="305" r:id="rId30"/>
    <p:sldId id="313" r:id="rId31"/>
    <p:sldId id="270" r:id="rId32"/>
    <p:sldId id="283" r:id="rId33"/>
  </p:sldIdLst>
  <p:sldSz cx="12195175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方正古隶简体" panose="02010600030101010101" charset="-122"/>
      <p:regular r:id="rId39"/>
    </p:embeddedFont>
    <p:embeddedFont>
      <p:font typeface="黑体" panose="02010609060101010101" pitchFamily="49" charset="-122"/>
      <p:regular r:id="rId40"/>
    </p:embeddedFont>
    <p:embeddedFont>
      <p:font typeface="迷你简稚艺" panose="02010600030101010101" charset="-122"/>
      <p:regular r:id="rId41"/>
    </p:embeddedFont>
    <p:embeddedFont>
      <p:font typeface="微软雅黑" panose="020B0503020204020204" pitchFamily="34" charset="-122"/>
      <p:regular r:id="rId42"/>
      <p:bold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4294967295" orient="horz" pos="2115" userDrawn="1">
          <p15:clr>
            <a:srgbClr val="A4A3A4"/>
          </p15:clr>
        </p15:guide>
        <p15:guide id="4294967295" pos="69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C6F"/>
    <a:srgbClr val="1BDEC0"/>
    <a:srgbClr val="152870"/>
    <a:srgbClr val="030D2C"/>
    <a:srgbClr val="205190"/>
    <a:srgbClr val="9EA2B6"/>
    <a:srgbClr val="245490"/>
    <a:srgbClr val="FFFFFF"/>
    <a:srgbClr val="129783"/>
    <a:srgbClr val="118E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88489" autoAdjust="0"/>
  </p:normalViewPr>
  <p:slideViewPr>
    <p:cSldViewPr showGuides="1">
      <p:cViewPr varScale="1">
        <p:scale>
          <a:sx n="101" d="100"/>
          <a:sy n="101" d="100"/>
        </p:scale>
        <p:origin x="-912" y="-84"/>
      </p:cViewPr>
      <p:guideLst>
        <p:guide orient="horz" pos="2115"/>
        <p:guide pos="69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3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01A41-A85B-4BA3-A58B-5DF29B5ACF29}" type="datetimeFigureOut">
              <a:rPr lang="zh-CN" altLang="en-US" smtClean="0"/>
              <a:pPr/>
              <a:t>2017-11-01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8F8D-94BC-43CD-A0DF-0660451385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05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08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876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571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9F6C-CD2F-4D34-880F-986F7C919A8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065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UV放置一定要满，因为它决定了以后贴图的像素以及质量。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机械类物件的UV尽量把边缘拉平，为以后贴图的细节处理打好基础。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摆UV的方法是先摆大块的，最后摆小块的，有足够的空间情况下可以把</a:t>
            </a:r>
            <a:r>
              <a:rPr kumimoji="0" lang="zh-CN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小的UV在其基础上放大</a:t>
            </a:r>
            <a:r>
              <a:rPr kumimoji="0" lang="zh-CN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（以方便在PS里绘制贴图，像素是首要考虑的，棋盘格的大小不是相差很大就可以了。（网游的像素是很讲究很苛刻的）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高模 要求有法线贴图的，要做出高模用以烘培。刚性的物件用MAYA或MAX卡线，柔性的物件（建议）用ZB完成。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538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3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872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31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789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60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HDRI</a:t>
            </a:r>
            <a:r>
              <a:rPr lang="zh-CN" altLang="en-US" dirty="0" smtClean="0"/>
              <a:t>环境贴图一般都可以在网站搜索下载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533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314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366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919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273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45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19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720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720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BE7F8-4892-4B19-BE1A-C1EE4D01A63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176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021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344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314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344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68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49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314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60A08-AE14-4601-823B-EEE87F151D6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16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942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78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616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92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63791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pPr/>
              <a:t>2017-11-01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09176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pPr/>
              <a:t>2017-11-01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97083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pPr/>
              <a:t>2017-11-01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83969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pPr/>
              <a:t>2017-11-01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8311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pPr/>
              <a:t>2017-11-01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29779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pPr/>
              <a:t>2017-11-01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64945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pPr/>
              <a:t>2017-11-01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66388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"/>
            <a:ext cx="12195175" cy="68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1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spd="slow">
    <p:comb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microsoft.com/office/2007/relationships/hdphoto" Target="../media/hdphoto1.wdp"/><Relationship Id="rId9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"/>
            <a:ext cx="12195175" cy="6856438"/>
          </a:xfrm>
          <a:prstGeom prst="rect">
            <a:avLst/>
          </a:prstGeom>
        </p:spPr>
      </p:pic>
      <p:pic>
        <p:nvPicPr>
          <p:cNvPr id="4" name="X-Ray Dog - Just Breath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1008057" y="-1458186"/>
            <a:ext cx="609600" cy="609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13"/>
          <a:stretch/>
        </p:blipFill>
        <p:spPr>
          <a:xfrm>
            <a:off x="-577731" y="0"/>
            <a:ext cx="6500984" cy="666857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40411" y="1556792"/>
            <a:ext cx="6733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湖南农业大学</a:t>
            </a:r>
            <a:endParaRPr lang="en-US" altLang="zh-CN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北魏楷书简体" panose="03000509000000000000" pitchFamily="65" charset="-122"/>
              <a:ea typeface="方正北魏楷书简体" panose="03000509000000000000" pitchFamily="65" charset="-122"/>
              <a:cs typeface="+mn-ea"/>
              <a:sym typeface="+mn-lt"/>
            </a:endParaRP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 </a:t>
            </a:r>
            <a:r>
              <a:rPr lang="en-US" altLang="zh-CN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     </a:t>
            </a: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内容</a:t>
            </a:r>
            <a:r>
              <a:rPr lang="zh-CN" altLang="en-US" sz="4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研发经验交流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北魏楷书简体" panose="03000509000000000000" pitchFamily="65" charset="-122"/>
              <a:ea typeface="方正北魏楷书简体" panose="03000509000000000000" pitchFamily="65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14" t="29490" r="19137" b="30270"/>
          <a:stretch/>
        </p:blipFill>
        <p:spPr>
          <a:xfrm>
            <a:off x="5797195" y="2341622"/>
            <a:ext cx="958639" cy="6349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C:\Users\Administrator\Downloads\150920936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831" y="3334289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4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写实风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70" name="圆角矩形 69"/>
          <p:cNvSpPr/>
          <p:nvPr/>
        </p:nvSpPr>
        <p:spPr>
          <a:xfrm>
            <a:off x="1273051" y="1466111"/>
            <a:ext cx="9313782" cy="4843209"/>
          </a:xfrm>
          <a:prstGeom prst="roundRect">
            <a:avLst/>
          </a:prstGeom>
          <a:solidFill>
            <a:srgbClr val="173C6F"/>
          </a:solidFill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2032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26"/>
          <p:cNvSpPr txBox="1"/>
          <p:nvPr/>
        </p:nvSpPr>
        <p:spPr>
          <a:xfrm>
            <a:off x="2065139" y="2268194"/>
            <a:ext cx="48445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仔细</a:t>
            </a:r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观察</a:t>
            </a:r>
            <a:endParaRPr lang="en-US" altLang="zh-CN" sz="32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参考资料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以及</a:t>
            </a:r>
            <a:r>
              <a:rPr lang="zh-CN" altLang="en-US" sz="3200" b="1" dirty="0" smtClean="0">
                <a:solidFill>
                  <a:schemeClr val="bg1"/>
                </a:solidFill>
                <a:cs typeface="+mn-ea"/>
                <a:sym typeface="+mn-lt"/>
              </a:rPr>
              <a:t>图片</a:t>
            </a:r>
            <a:endParaRPr lang="en-US" altLang="zh-CN" sz="3200" b="1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3D Max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Maya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06" y="2286842"/>
            <a:ext cx="4272662" cy="3201746"/>
          </a:xfrm>
          <a:prstGeom prst="round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960351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制作高模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459" y="940726"/>
            <a:ext cx="6459025" cy="5668054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841003" y="1181672"/>
            <a:ext cx="3528392" cy="518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次世代的</a:t>
            </a:r>
            <a:r>
              <a:rPr lang="zh-CN" altLang="en-US" sz="2800" dirty="0" smtClean="0"/>
              <a:t>风格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</a:t>
            </a:r>
            <a:r>
              <a:rPr lang="zh-CN" altLang="en-US" sz="2800" dirty="0" smtClean="0"/>
              <a:t>建议</a:t>
            </a:r>
            <a:r>
              <a:rPr lang="zh-CN" altLang="en-US" sz="2800" dirty="0"/>
              <a:t>从中间</a:t>
            </a:r>
            <a:r>
              <a:rPr lang="zh-CN" altLang="en-US" sz="2800" dirty="0" smtClean="0"/>
              <a:t>模型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</a:t>
            </a:r>
            <a:r>
              <a:rPr lang="zh-CN" altLang="en-US" sz="2800" dirty="0" smtClean="0"/>
              <a:t>或者</a:t>
            </a:r>
            <a:r>
              <a:rPr lang="zh-CN" altLang="en-US" sz="2800" dirty="0"/>
              <a:t>高模做起</a:t>
            </a:r>
          </a:p>
          <a:p>
            <a:pPr>
              <a:lnSpc>
                <a:spcPct val="150000"/>
              </a:lnSpc>
            </a:pPr>
            <a:endParaRPr lang="zh-CN" altLang="en-US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布线要合理</a:t>
            </a:r>
            <a:r>
              <a:rPr lang="zh-CN" altLang="en-US" sz="2800" dirty="0" smtClean="0"/>
              <a:t>规范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</a:t>
            </a:r>
            <a:r>
              <a:rPr lang="zh-CN" altLang="en-US" sz="2800" dirty="0" smtClean="0"/>
              <a:t>并且</a:t>
            </a:r>
            <a:r>
              <a:rPr lang="zh-CN" altLang="en-US" sz="2800" dirty="0"/>
              <a:t>尽量</a:t>
            </a:r>
            <a:r>
              <a:rPr lang="zh-CN" altLang="en-US" sz="2800" dirty="0" smtClean="0"/>
              <a:t>节省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每个</a:t>
            </a:r>
            <a:r>
              <a:rPr lang="zh-CN" altLang="en-US" sz="2800" dirty="0"/>
              <a:t>点每条</a:t>
            </a:r>
            <a:r>
              <a:rPr lang="zh-CN" altLang="en-US" sz="2800" dirty="0" smtClean="0"/>
              <a:t>边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都</a:t>
            </a:r>
            <a:r>
              <a:rPr lang="zh-CN" altLang="en-US" sz="2800" dirty="0"/>
              <a:t>要有存在的</a:t>
            </a:r>
            <a:r>
              <a:rPr lang="zh-CN" altLang="en-US" sz="2800" dirty="0" smtClean="0"/>
              <a:t>意义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1901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细分高模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24979" y="1196752"/>
            <a:ext cx="3528392" cy="4539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为了更好的烘培法线贴图，在</a:t>
            </a:r>
            <a:r>
              <a:rPr lang="en-US" altLang="zh-CN" sz="2800" dirty="0"/>
              <a:t>Max</a:t>
            </a:r>
            <a:r>
              <a:rPr lang="zh-CN" altLang="en-US" sz="2800" dirty="0"/>
              <a:t>或</a:t>
            </a:r>
            <a:r>
              <a:rPr lang="en-US" altLang="zh-CN" sz="2800" dirty="0"/>
              <a:t>Maya</a:t>
            </a:r>
            <a:r>
              <a:rPr lang="zh-CN" altLang="en-US" sz="2800" dirty="0"/>
              <a:t>里面对模型软硬边也有严格要求，大多是以</a:t>
            </a:r>
            <a:r>
              <a:rPr lang="en-US" altLang="zh-CN" sz="2800" dirty="0"/>
              <a:t>UV</a:t>
            </a:r>
            <a:r>
              <a:rPr lang="zh-CN" altLang="en-US" sz="2800" dirty="0"/>
              <a:t>断开的地方为硬边，其它都为软</a:t>
            </a:r>
            <a:r>
              <a:rPr lang="zh-CN" altLang="en-US" sz="2800" dirty="0" smtClean="0"/>
              <a:t>边</a:t>
            </a:r>
            <a:endParaRPr lang="zh-CN" altLang="en-US" sz="28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451" y="918984"/>
            <a:ext cx="6620856" cy="5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11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低模</a:t>
            </a:r>
            <a:r>
              <a:rPr lang="en-US" altLang="zh-CN" sz="3200" b="1" dirty="0">
                <a:solidFill>
                  <a:srgbClr val="173C6F"/>
                </a:solidFill>
                <a:cs typeface="+mn-ea"/>
                <a:sym typeface="+mn-lt"/>
              </a:rPr>
              <a:t>UV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展开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958046" y="1268760"/>
            <a:ext cx="439963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/>
              <a:t>UV</a:t>
            </a:r>
            <a:r>
              <a:rPr lang="zh-CN" altLang="en-US" sz="2800" dirty="0"/>
              <a:t>放置一定要</a:t>
            </a:r>
            <a:r>
              <a:rPr lang="zh-CN" altLang="en-US" sz="2800" dirty="0" smtClean="0"/>
              <a:t>满</a:t>
            </a:r>
            <a:endParaRPr lang="en-US" altLang="zh-CN" sz="28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机械类物件的</a:t>
            </a:r>
            <a:r>
              <a:rPr lang="en-US" altLang="zh-CN" sz="2800" dirty="0"/>
              <a:t>UV</a:t>
            </a:r>
            <a:r>
              <a:rPr lang="zh-CN" altLang="en-US" sz="2800" dirty="0"/>
              <a:t>尽量把边缘</a:t>
            </a:r>
            <a:r>
              <a:rPr lang="zh-CN" altLang="en-US" sz="2800" dirty="0" smtClean="0"/>
              <a:t>拉平</a:t>
            </a:r>
            <a:endParaRPr lang="en-US" altLang="zh-CN" sz="28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摆</a:t>
            </a:r>
            <a:r>
              <a:rPr lang="en-US" altLang="zh-CN" sz="2800" dirty="0"/>
              <a:t>UV</a:t>
            </a:r>
            <a:r>
              <a:rPr lang="zh-CN" altLang="en-US" sz="2800" dirty="0"/>
              <a:t>的方法是先摆大块的，最后摆小块</a:t>
            </a:r>
            <a:r>
              <a:rPr lang="zh-CN" altLang="en-US" sz="2800" dirty="0" smtClean="0"/>
              <a:t>的</a:t>
            </a:r>
            <a:endParaRPr lang="en-US" altLang="zh-CN" sz="28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高模 要求有法线贴图的，要做出高模用以烘培</a:t>
            </a:r>
          </a:p>
        </p:txBody>
      </p:sp>
      <p:pic>
        <p:nvPicPr>
          <p:cNvPr id="35" name="图像5"/>
          <p:cNvPicPr/>
          <p:nvPr/>
        </p:nvPicPr>
        <p:blipFill>
          <a:blip r:embed="rId5"/>
          <a:stretch>
            <a:fillRect/>
          </a:stretch>
        </p:blipFill>
        <p:spPr>
          <a:xfrm>
            <a:off x="6167056" y="1124744"/>
            <a:ext cx="4560654" cy="55636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85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46060" y="1603090"/>
            <a:ext cx="839983" cy="839679"/>
            <a:chOff x="6471379" y="685447"/>
            <a:chExt cx="668974" cy="668974"/>
          </a:xfrm>
        </p:grpSpPr>
        <p:grpSp>
          <p:nvGrpSpPr>
            <p:cNvPr id="3" name="组合 2"/>
            <p:cNvGrpSpPr/>
            <p:nvPr/>
          </p:nvGrpSpPr>
          <p:grpSpPr>
            <a:xfrm>
              <a:off x="6471379" y="685447"/>
              <a:ext cx="668974" cy="668974"/>
              <a:chOff x="6474776" y="1019119"/>
              <a:chExt cx="668974" cy="668974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6474776" y="1019119"/>
                <a:ext cx="668974" cy="668974"/>
              </a:xfrm>
              <a:prstGeom prst="roundRect">
                <a:avLst>
                  <a:gd name="adj" fmla="val 8667"/>
                </a:avLst>
              </a:prstGeom>
              <a:gradFill flip="none" rotWithShape="1">
                <a:gsLst>
                  <a:gs pos="1000">
                    <a:schemeClr val="bg1">
                      <a:lumMod val="80000"/>
                    </a:scheme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6541255" y="1085598"/>
                <a:ext cx="536016" cy="536016"/>
              </a:xfrm>
              <a:prstGeom prst="roundRect">
                <a:avLst>
                  <a:gd name="adj" fmla="val 8667"/>
                </a:avLst>
              </a:prstGeom>
              <a:gradFill flip="none" rotWithShape="1">
                <a:gsLst>
                  <a:gs pos="1000">
                    <a:schemeClr val="bg1">
                      <a:lumMod val="80000"/>
                    </a:scheme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397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78"/>
            <p:cNvSpPr txBox="1"/>
            <p:nvPr/>
          </p:nvSpPr>
          <p:spPr>
            <a:xfrm>
              <a:off x="6478222" y="832518"/>
              <a:ext cx="647700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01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146060" y="3204295"/>
            <a:ext cx="839983" cy="839679"/>
            <a:chOff x="5059672" y="3583132"/>
            <a:chExt cx="668974" cy="668974"/>
          </a:xfrm>
        </p:grpSpPr>
        <p:grpSp>
          <p:nvGrpSpPr>
            <p:cNvPr id="17" name="组合 16"/>
            <p:cNvGrpSpPr/>
            <p:nvPr/>
          </p:nvGrpSpPr>
          <p:grpSpPr>
            <a:xfrm>
              <a:off x="5059672" y="3583132"/>
              <a:ext cx="668974" cy="668974"/>
              <a:chOff x="6474776" y="1019119"/>
              <a:chExt cx="668974" cy="668974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6474776" y="1019119"/>
                <a:ext cx="668974" cy="668974"/>
              </a:xfrm>
              <a:prstGeom prst="roundRect">
                <a:avLst>
                  <a:gd name="adj" fmla="val 8667"/>
                </a:avLst>
              </a:prstGeom>
              <a:gradFill flip="none" rotWithShape="1">
                <a:gsLst>
                  <a:gs pos="1000">
                    <a:schemeClr val="bg1">
                      <a:lumMod val="80000"/>
                    </a:scheme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6541255" y="1085598"/>
                <a:ext cx="536016" cy="536016"/>
              </a:xfrm>
              <a:prstGeom prst="roundRect">
                <a:avLst>
                  <a:gd name="adj" fmla="val 8667"/>
                </a:avLst>
              </a:prstGeom>
              <a:gradFill flip="none" rotWithShape="1">
                <a:gsLst>
                  <a:gs pos="1000">
                    <a:schemeClr val="bg1">
                      <a:lumMod val="80000"/>
                    </a:scheme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397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8" name="文本框 80"/>
            <p:cNvSpPr txBox="1"/>
            <p:nvPr/>
          </p:nvSpPr>
          <p:spPr>
            <a:xfrm>
              <a:off x="5064588" y="3727129"/>
              <a:ext cx="647700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02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146060" y="4817873"/>
            <a:ext cx="839983" cy="839679"/>
            <a:chOff x="6471379" y="2607920"/>
            <a:chExt cx="668974" cy="668974"/>
          </a:xfrm>
        </p:grpSpPr>
        <p:grpSp>
          <p:nvGrpSpPr>
            <p:cNvPr id="49" name="组合 48"/>
            <p:cNvGrpSpPr/>
            <p:nvPr/>
          </p:nvGrpSpPr>
          <p:grpSpPr>
            <a:xfrm>
              <a:off x="6471379" y="2607920"/>
              <a:ext cx="668974" cy="668974"/>
              <a:chOff x="6474776" y="1019119"/>
              <a:chExt cx="668974" cy="668974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474776" y="1019119"/>
                <a:ext cx="668974" cy="668974"/>
              </a:xfrm>
              <a:prstGeom prst="roundRect">
                <a:avLst>
                  <a:gd name="adj" fmla="val 8667"/>
                </a:avLst>
              </a:prstGeom>
              <a:gradFill flip="none" rotWithShape="1">
                <a:gsLst>
                  <a:gs pos="1000">
                    <a:schemeClr val="bg1">
                      <a:lumMod val="80000"/>
                    </a:scheme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90500" dist="63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6541255" y="1085598"/>
                <a:ext cx="536016" cy="536016"/>
              </a:xfrm>
              <a:prstGeom prst="roundRect">
                <a:avLst>
                  <a:gd name="adj" fmla="val 8667"/>
                </a:avLst>
              </a:prstGeom>
              <a:gradFill flip="none" rotWithShape="1">
                <a:gsLst>
                  <a:gs pos="1000">
                    <a:schemeClr val="bg1">
                      <a:lumMod val="80000"/>
                    </a:scheme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397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0" name="文本框 82"/>
            <p:cNvSpPr txBox="1"/>
            <p:nvPr/>
          </p:nvSpPr>
          <p:spPr>
            <a:xfrm>
              <a:off x="6481743" y="2763598"/>
              <a:ext cx="647700" cy="367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cs typeface="+mn-ea"/>
                  <a:sym typeface="+mn-lt"/>
                </a:rPr>
                <a:t>03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40" name="文本框 77"/>
          <p:cNvSpPr txBox="1"/>
          <p:nvPr/>
        </p:nvSpPr>
        <p:spPr>
          <a:xfrm>
            <a:off x="3337623" y="1579620"/>
            <a:ext cx="6804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先通过</a:t>
            </a:r>
            <a:r>
              <a:rPr lang="en-US" altLang="zh-CN" sz="2400" dirty="0">
                <a:cs typeface="+mn-ea"/>
                <a:sym typeface="+mn-lt"/>
              </a:rPr>
              <a:t>3D Max</a:t>
            </a:r>
            <a:r>
              <a:rPr lang="zh-CN" altLang="en-US" sz="2400" dirty="0">
                <a:cs typeface="+mn-ea"/>
                <a:sym typeface="+mn-lt"/>
              </a:rPr>
              <a:t>或</a:t>
            </a:r>
            <a:r>
              <a:rPr lang="en-US" altLang="zh-CN" sz="2400" dirty="0">
                <a:cs typeface="+mn-ea"/>
                <a:sym typeface="+mn-lt"/>
              </a:rPr>
              <a:t>Maya</a:t>
            </a:r>
            <a:r>
              <a:rPr lang="zh-CN" altLang="en-US" sz="2400" dirty="0">
                <a:cs typeface="+mn-ea"/>
                <a:sym typeface="+mn-lt"/>
              </a:rPr>
              <a:t>制作出高模或低模，烘培出法线贴图和</a:t>
            </a:r>
            <a:r>
              <a:rPr lang="en-US" altLang="zh-CN" sz="2400" dirty="0">
                <a:cs typeface="+mn-ea"/>
                <a:sym typeface="+mn-lt"/>
              </a:rPr>
              <a:t>AO</a:t>
            </a:r>
            <a:r>
              <a:rPr lang="zh-CN" altLang="en-US" sz="2400" dirty="0">
                <a:cs typeface="+mn-ea"/>
                <a:sym typeface="+mn-lt"/>
              </a:rPr>
              <a:t>贴图</a:t>
            </a:r>
          </a:p>
        </p:txBody>
      </p:sp>
      <p:sp>
        <p:nvSpPr>
          <p:cNvPr id="46" name="文本框 89"/>
          <p:cNvSpPr txBox="1"/>
          <p:nvPr/>
        </p:nvSpPr>
        <p:spPr>
          <a:xfrm>
            <a:off x="3337623" y="3356992"/>
            <a:ext cx="6576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然后输出</a:t>
            </a:r>
            <a:r>
              <a:rPr lang="en-US" altLang="zh-CN" sz="2400" dirty="0">
                <a:cs typeface="+mn-ea"/>
                <a:sym typeface="+mn-lt"/>
              </a:rPr>
              <a:t>FBX</a:t>
            </a:r>
            <a:r>
              <a:rPr lang="zh-CN" altLang="en-US" sz="2400" dirty="0">
                <a:cs typeface="+mn-ea"/>
                <a:sym typeface="+mn-lt"/>
              </a:rPr>
              <a:t>格式导入 </a:t>
            </a:r>
            <a:r>
              <a:rPr lang="en-US" altLang="zh-CN" sz="2400" dirty="0">
                <a:cs typeface="+mn-ea"/>
                <a:sym typeface="+mn-lt"/>
              </a:rPr>
              <a:t>Substance Painter</a:t>
            </a:r>
            <a:r>
              <a:rPr lang="zh-CN" altLang="en-US" sz="2400" dirty="0">
                <a:cs typeface="+mn-ea"/>
                <a:sym typeface="+mn-lt"/>
              </a:rPr>
              <a:t>软件</a:t>
            </a:r>
          </a:p>
        </p:txBody>
      </p:sp>
      <p:sp>
        <p:nvSpPr>
          <p:cNvPr id="34" name="文本框 68"/>
          <p:cNvSpPr txBox="1"/>
          <p:nvPr/>
        </p:nvSpPr>
        <p:spPr>
          <a:xfrm>
            <a:off x="3337624" y="4830251"/>
            <a:ext cx="657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在</a:t>
            </a:r>
            <a:r>
              <a:rPr lang="en-US" altLang="zh-CN" sz="2400" dirty="0">
                <a:cs typeface="+mn-ea"/>
                <a:sym typeface="+mn-lt"/>
              </a:rPr>
              <a:t>Substance Painter</a:t>
            </a:r>
            <a:r>
              <a:rPr lang="zh-CN" altLang="en-US" sz="2400" dirty="0">
                <a:cs typeface="+mn-ea"/>
                <a:sym typeface="+mn-lt"/>
              </a:rPr>
              <a:t>软件中，利用法线和</a:t>
            </a:r>
            <a:r>
              <a:rPr lang="en-US" altLang="zh-CN" sz="2400" dirty="0" smtClean="0">
                <a:cs typeface="+mn-ea"/>
                <a:sym typeface="+mn-lt"/>
              </a:rPr>
              <a:t>AO</a:t>
            </a:r>
            <a:r>
              <a:rPr lang="zh-CN" altLang="en-US" sz="2400" dirty="0" smtClean="0">
                <a:cs typeface="+mn-ea"/>
                <a:sym typeface="+mn-lt"/>
              </a:rPr>
              <a:t>制作</a:t>
            </a:r>
            <a:r>
              <a:rPr lang="zh-CN" altLang="en-US" sz="2400" dirty="0">
                <a:cs typeface="+mn-ea"/>
                <a:sym typeface="+mn-lt"/>
              </a:rPr>
              <a:t>漫反射贴图，粗糙度贴图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贴图制作</a:t>
            </a: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16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6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法线贴图（</a:t>
            </a:r>
            <a:r>
              <a:rPr lang="en-US" altLang="zh-CN" sz="3200" b="1" dirty="0" smtClean="0">
                <a:solidFill>
                  <a:srgbClr val="173C6F"/>
                </a:solidFill>
                <a:cs typeface="+mn-ea"/>
                <a:sym typeface="+mn-lt"/>
              </a:rPr>
              <a:t>Normal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）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85019" y="1118349"/>
            <a:ext cx="42484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就是以高模为基础</a:t>
            </a:r>
            <a:r>
              <a:rPr lang="zh-CN" altLang="en-US" sz="2800" dirty="0" smtClean="0"/>
              <a:t>，把</a:t>
            </a:r>
            <a:r>
              <a:rPr lang="zh-CN" altLang="en-US" sz="2800" dirty="0"/>
              <a:t>信息烘培到底模上，使低模具备和高模一样的信息。比如倒角，一些细小的零件，布褶</a:t>
            </a:r>
            <a:r>
              <a:rPr lang="zh-CN" altLang="en-US" sz="2800" dirty="0" smtClean="0"/>
              <a:t>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endParaRPr lang="zh-CN" altLang="en-US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由</a:t>
            </a:r>
            <a:r>
              <a:rPr lang="en-US" altLang="zh-CN" sz="2800" dirty="0"/>
              <a:t>3D Max</a:t>
            </a:r>
            <a:r>
              <a:rPr lang="zh-CN" altLang="en-US" sz="2800" dirty="0"/>
              <a:t>或</a:t>
            </a:r>
            <a:r>
              <a:rPr lang="en-US" altLang="zh-CN" sz="2800" dirty="0"/>
              <a:t>Maya</a:t>
            </a:r>
            <a:r>
              <a:rPr lang="zh-CN" altLang="en-US" sz="2800" dirty="0"/>
              <a:t>根据模型烘焙出来</a:t>
            </a:r>
          </a:p>
        </p:txBody>
      </p:sp>
      <p:pic>
        <p:nvPicPr>
          <p:cNvPr id="45" name="图像9"/>
          <p:cNvPicPr/>
          <p:nvPr/>
        </p:nvPicPr>
        <p:blipFill>
          <a:blip r:embed="rId5"/>
          <a:stretch>
            <a:fillRect/>
          </a:stretch>
        </p:blipFill>
        <p:spPr>
          <a:xfrm>
            <a:off x="6704375" y="978896"/>
            <a:ext cx="4218707" cy="56249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5539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73C6F"/>
                </a:solidFill>
                <a:cs typeface="+mn-ea"/>
                <a:sym typeface="+mn-lt"/>
              </a:rPr>
              <a:t>AO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贴图（</a:t>
            </a:r>
            <a:r>
              <a:rPr lang="en-US" altLang="zh-CN" sz="3200" b="1" dirty="0">
                <a:solidFill>
                  <a:srgbClr val="173C6F"/>
                </a:solidFill>
                <a:cs typeface="+mn-ea"/>
                <a:sym typeface="+mn-lt"/>
              </a:rPr>
              <a:t>Shadow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）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85019" y="836712"/>
            <a:ext cx="403693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800" dirty="0"/>
              <a:t>Shadow</a:t>
            </a:r>
            <a:r>
              <a:rPr lang="zh-CN" altLang="en-US" sz="2800" dirty="0"/>
              <a:t>就是建立一盏天光，在软件里，把物体的阴影关系烘培出来，有了这张贴图，物体的光影和体积感就很好的表现出来</a:t>
            </a:r>
            <a:r>
              <a:rPr lang="zh-CN" altLang="en-US" sz="2800" dirty="0" smtClean="0"/>
              <a:t>了</a:t>
            </a:r>
            <a:endParaRPr lang="zh-CN" altLang="en-US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由</a:t>
            </a:r>
            <a:r>
              <a:rPr lang="en-US" altLang="zh-CN" sz="2800" dirty="0"/>
              <a:t>3D Max</a:t>
            </a:r>
            <a:r>
              <a:rPr lang="zh-CN" altLang="en-US" sz="2800" dirty="0"/>
              <a:t>或</a:t>
            </a:r>
            <a:r>
              <a:rPr lang="en-US" altLang="zh-CN" sz="2800" dirty="0"/>
              <a:t>Maya</a:t>
            </a:r>
            <a:r>
              <a:rPr lang="zh-CN" altLang="en-US" sz="2800" dirty="0"/>
              <a:t>根据模型烘焙出来</a:t>
            </a:r>
          </a:p>
        </p:txBody>
      </p:sp>
      <p:pic>
        <p:nvPicPr>
          <p:cNvPr id="8" name="图像8"/>
          <p:cNvPicPr/>
          <p:nvPr/>
        </p:nvPicPr>
        <p:blipFill>
          <a:blip r:embed="rId4"/>
          <a:stretch>
            <a:fillRect/>
          </a:stretch>
        </p:blipFill>
        <p:spPr>
          <a:xfrm>
            <a:off x="6817667" y="980728"/>
            <a:ext cx="4245618" cy="56932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822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漫反射贴图（</a:t>
            </a:r>
            <a:r>
              <a:rPr lang="en-US" altLang="zh-CN" sz="3200" b="1" dirty="0">
                <a:solidFill>
                  <a:srgbClr val="173C6F"/>
                </a:solidFill>
                <a:cs typeface="+mn-ea"/>
                <a:sym typeface="+mn-lt"/>
              </a:rPr>
              <a:t>Diffuse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）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85019" y="1234289"/>
            <a:ext cx="4036933" cy="518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漫反射贴图，又称颜色贴图。</a:t>
            </a:r>
            <a:r>
              <a:rPr lang="en-US" altLang="zh-CN" sz="2800" dirty="0"/>
              <a:t>Diffuse</a:t>
            </a:r>
            <a:r>
              <a:rPr lang="zh-CN" altLang="en-US" sz="2800" dirty="0"/>
              <a:t>为固有色贴图，也是最重要的贴图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在</a:t>
            </a:r>
            <a:r>
              <a:rPr lang="en-US" altLang="zh-CN" sz="2800" dirty="0"/>
              <a:t>Substance Painter</a:t>
            </a:r>
            <a:r>
              <a:rPr lang="zh-CN" altLang="en-US" sz="2800" dirty="0"/>
              <a:t>软件中，利用法线和</a:t>
            </a:r>
            <a:r>
              <a:rPr lang="en-US" altLang="zh-CN" sz="2800" dirty="0"/>
              <a:t>AO</a:t>
            </a:r>
            <a:r>
              <a:rPr lang="zh-CN" altLang="en-US" sz="2800" dirty="0"/>
              <a:t>。制作漫反射贴图</a:t>
            </a:r>
          </a:p>
        </p:txBody>
      </p:sp>
      <p:pic>
        <p:nvPicPr>
          <p:cNvPr id="9" name="图像10"/>
          <p:cNvPicPr/>
          <p:nvPr/>
        </p:nvPicPr>
        <p:blipFill>
          <a:blip r:embed="rId4"/>
          <a:stretch>
            <a:fillRect/>
          </a:stretch>
        </p:blipFill>
        <p:spPr>
          <a:xfrm>
            <a:off x="6889675" y="1208162"/>
            <a:ext cx="4047943" cy="53972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895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粗糙度贴图（</a:t>
            </a:r>
            <a:r>
              <a:rPr lang="en-US" altLang="zh-CN" sz="3200" b="1" dirty="0">
                <a:solidFill>
                  <a:srgbClr val="173C6F"/>
                </a:solidFill>
                <a:cs typeface="+mn-ea"/>
                <a:sym typeface="+mn-lt"/>
              </a:rPr>
              <a:t>Specular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）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85019" y="871394"/>
            <a:ext cx="453650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粗糙度贴图，又称高光贴图。是最能体现艺术效果的贴图，因为它能使不同材质的物体分开，更能加强其材质的</a:t>
            </a:r>
            <a:r>
              <a:rPr lang="zh-CN" altLang="en-US" sz="2800" dirty="0" smtClean="0"/>
              <a:t>质感</a:t>
            </a:r>
            <a:endParaRPr lang="zh-CN" altLang="en-US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在</a:t>
            </a:r>
            <a:r>
              <a:rPr lang="en-US" altLang="zh-CN" sz="2800" dirty="0"/>
              <a:t>Substance Painter</a:t>
            </a:r>
            <a:r>
              <a:rPr lang="zh-CN" altLang="en-US" sz="2800" dirty="0"/>
              <a:t>软件中，利用法线和</a:t>
            </a:r>
            <a:r>
              <a:rPr lang="en-US" altLang="zh-CN" sz="2800" dirty="0" smtClean="0"/>
              <a:t>AO</a:t>
            </a:r>
            <a:r>
              <a:rPr lang="zh-CN" altLang="en-US" sz="2800" dirty="0" smtClean="0"/>
              <a:t>制作</a:t>
            </a:r>
            <a:r>
              <a:rPr lang="zh-CN" altLang="en-US" sz="2800" dirty="0"/>
              <a:t>粗糙度贴图</a:t>
            </a:r>
          </a:p>
        </p:txBody>
      </p:sp>
      <p:pic>
        <p:nvPicPr>
          <p:cNvPr id="8" name="图像11"/>
          <p:cNvPicPr/>
          <p:nvPr/>
        </p:nvPicPr>
        <p:blipFill>
          <a:blip r:embed="rId4"/>
          <a:stretch>
            <a:fillRect/>
          </a:stretch>
        </p:blipFill>
        <p:spPr>
          <a:xfrm>
            <a:off x="6942394" y="980728"/>
            <a:ext cx="4267761" cy="56903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679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73C6F"/>
                </a:solidFill>
                <a:cs typeface="+mn-ea"/>
                <a:sym typeface="+mn-lt"/>
              </a:rPr>
              <a:t>HDRI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环境贴图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3721323" y="8"/>
            <a:ext cx="6548168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（</a:t>
            </a:r>
            <a:r>
              <a:rPr lang="zh-CN" altLang="en-US" sz="2800" dirty="0"/>
              <a:t>可制作天空球，模拟环境</a:t>
            </a:r>
            <a:r>
              <a:rPr lang="zh-CN" altLang="en-US" sz="2800" dirty="0" smtClean="0"/>
              <a:t>灯光）</a:t>
            </a:r>
            <a:endParaRPr lang="zh-CN" altLang="en-US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246" y="1052736"/>
            <a:ext cx="4259948" cy="56661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766" y="1052736"/>
            <a:ext cx="3384376" cy="566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30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"/>
            <a:ext cx="12195175" cy="685643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1" name="组合 190"/>
          <p:cNvGrpSpPr/>
          <p:nvPr/>
        </p:nvGrpSpPr>
        <p:grpSpPr>
          <a:xfrm>
            <a:off x="745189" y="1504555"/>
            <a:ext cx="6417402" cy="1029507"/>
            <a:chOff x="7127273" y="2557058"/>
            <a:chExt cx="3812756" cy="1029507"/>
          </a:xfrm>
        </p:grpSpPr>
        <p:sp>
          <p:nvSpPr>
            <p:cNvPr id="192" name="矩形 191"/>
            <p:cNvSpPr/>
            <p:nvPr/>
          </p:nvSpPr>
          <p:spPr>
            <a:xfrm>
              <a:off x="7127273" y="2681303"/>
              <a:ext cx="3812756" cy="85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3" name="矩形 47"/>
            <p:cNvSpPr>
              <a:spLocks noChangeArrowheads="1"/>
            </p:cNvSpPr>
            <p:nvPr/>
          </p:nvSpPr>
          <p:spPr bwMode="auto">
            <a:xfrm>
              <a:off x="7184665" y="2557058"/>
              <a:ext cx="3713339" cy="1029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2015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2400" b="1" kern="0" dirty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处长</a:t>
              </a:r>
              <a:r>
                <a:rPr lang="zh-CN" altLang="en-US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带领全校现代化教育技术改革</a:t>
              </a:r>
              <a:endParaRPr lang="en-US" altLang="zh-CN" sz="2400" b="1" kern="0" dirty="0">
                <a:solidFill>
                  <a:srgbClr val="002060"/>
                </a:solidFill>
                <a:latin typeface="迷你简稚艺" panose="03000509000000000000" pitchFamily="65" charset="-122"/>
                <a:ea typeface="迷你简稚艺" panose="03000509000000000000" pitchFamily="65" charset="-122"/>
                <a:cs typeface="+mn-ea"/>
                <a:sym typeface="+mn-lt"/>
              </a:endParaRP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745188" y="3212976"/>
            <a:ext cx="6417403" cy="988341"/>
            <a:chOff x="7127272" y="3986777"/>
            <a:chExt cx="3812756" cy="988341"/>
          </a:xfrm>
        </p:grpSpPr>
        <p:sp>
          <p:nvSpPr>
            <p:cNvPr id="196" name="矩形 195"/>
            <p:cNvSpPr/>
            <p:nvPr/>
          </p:nvSpPr>
          <p:spPr>
            <a:xfrm>
              <a:off x="7127272" y="4062656"/>
              <a:ext cx="3812756" cy="85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7" name="矩形 47"/>
            <p:cNvSpPr>
              <a:spLocks noChangeArrowheads="1"/>
            </p:cNvSpPr>
            <p:nvPr/>
          </p:nvSpPr>
          <p:spPr bwMode="auto">
            <a:xfrm>
              <a:off x="7205588" y="3986777"/>
              <a:ext cx="3700639" cy="988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2017</a:t>
              </a:r>
              <a:endParaRPr lang="en-US" altLang="zh-CN" sz="2400" b="1" kern="0" dirty="0">
                <a:solidFill>
                  <a:srgbClr val="002060"/>
                </a:solidFill>
                <a:latin typeface="迷你简稚艺" panose="03000509000000000000" pitchFamily="65" charset="-122"/>
                <a:ea typeface="迷你简稚艺" panose="03000509000000000000" pitchFamily="65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零成果下，第一笔学校资助</a:t>
              </a:r>
              <a:endParaRPr lang="zh-CN" altLang="en-US" sz="2400" b="1" kern="0" dirty="0">
                <a:solidFill>
                  <a:srgbClr val="002060"/>
                </a:solidFill>
                <a:latin typeface="迷你简稚艺" panose="03000509000000000000" pitchFamily="65" charset="-122"/>
                <a:ea typeface="迷你简稚艺" panose="03000509000000000000" pitchFamily="65" charset="-122"/>
                <a:cs typeface="+mn-ea"/>
                <a:sym typeface="+mn-lt"/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745189" y="4888936"/>
            <a:ext cx="6417400" cy="988342"/>
            <a:chOff x="7127273" y="5301617"/>
            <a:chExt cx="3812755" cy="996211"/>
          </a:xfrm>
        </p:grpSpPr>
        <p:sp>
          <p:nvSpPr>
            <p:cNvPr id="200" name="矩形 199"/>
            <p:cNvSpPr/>
            <p:nvPr/>
          </p:nvSpPr>
          <p:spPr>
            <a:xfrm>
              <a:off x="7127273" y="5444009"/>
              <a:ext cx="3812755" cy="85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1" name="矩形 47"/>
            <p:cNvSpPr>
              <a:spLocks noChangeArrowheads="1"/>
            </p:cNvSpPr>
            <p:nvPr/>
          </p:nvSpPr>
          <p:spPr bwMode="auto">
            <a:xfrm>
              <a:off x="7144032" y="5301617"/>
              <a:ext cx="3713339" cy="996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201705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Unity</a:t>
              </a:r>
              <a:r>
                <a:rPr lang="zh-CN" altLang="en-US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大会</a:t>
              </a:r>
              <a:r>
                <a:rPr lang="en-US" altLang="zh-CN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-</a:t>
              </a:r>
              <a:r>
                <a:rPr lang="zh-CN" altLang="en-US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范围广、中文资料多、就业好</a:t>
              </a:r>
              <a:endParaRPr lang="zh-CN" altLang="en-US" sz="2400" b="1" kern="0" dirty="0">
                <a:solidFill>
                  <a:srgbClr val="002060"/>
                </a:solidFill>
                <a:latin typeface="迷你简稚艺" panose="03000509000000000000" pitchFamily="65" charset="-122"/>
                <a:ea typeface="迷你简稚艺" panose="03000509000000000000" pitchFamily="65" charset="-122"/>
                <a:cs typeface="+mn-ea"/>
                <a:sym typeface="+mn-lt"/>
              </a:endParaRPr>
            </a:p>
          </p:txBody>
        </p:sp>
      </p:grpSp>
      <p:sp>
        <p:nvSpPr>
          <p:cNvPr id="76" name="TextBox 11"/>
          <p:cNvSpPr txBox="1"/>
          <p:nvPr/>
        </p:nvSpPr>
        <p:spPr>
          <a:xfrm>
            <a:off x="745187" y="332656"/>
            <a:ext cx="5440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000" b="1" kern="0" dirty="0" smtClean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团队成长起点</a:t>
            </a:r>
            <a:endParaRPr lang="zh-CN" altLang="en-US" sz="4000" b="1" kern="0" dirty="0">
              <a:solidFill>
                <a:schemeClr val="bg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62" y="4865821"/>
            <a:ext cx="2304256" cy="1533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E:\思博客收集资料结构\学习环境图片\mmexport149158488662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875" y="1269656"/>
            <a:ext cx="2270456" cy="1511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r="2461" b="13214"/>
          <a:stretch/>
        </p:blipFill>
        <p:spPr bwMode="auto">
          <a:xfrm>
            <a:off x="8732912" y="3222417"/>
            <a:ext cx="2316906" cy="12146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08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引擎效果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85019" y="1132156"/>
            <a:ext cx="292441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800" dirty="0"/>
              <a:t>到</a:t>
            </a:r>
            <a:r>
              <a:rPr lang="en-US" altLang="zh-CN" sz="2800" dirty="0"/>
              <a:t>Unity</a:t>
            </a:r>
            <a:r>
              <a:rPr lang="zh-CN" altLang="en-US" sz="2800" dirty="0"/>
              <a:t>中，看最终的效果。在引擎里金属等的质感会发挥得淋漓尽致，其中的参数还可以调节，效果很好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419" y="1196752"/>
            <a:ext cx="6922109" cy="52208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382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"/>
            <a:ext cx="12195175" cy="68564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65179"/>
            <a:ext cx="4080804" cy="40808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070890" y="1494244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03</a:t>
            </a:r>
            <a:endParaRPr lang="zh-CN" altLang="en-US" sz="8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50610" y="3931255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程序关键技术</a:t>
            </a:r>
          </a:p>
        </p:txBody>
      </p:sp>
      <p:sp>
        <p:nvSpPr>
          <p:cNvPr id="7" name="副标题 2"/>
          <p:cNvSpPr>
            <a:spLocks noGrp="1"/>
          </p:cNvSpPr>
          <p:nvPr/>
        </p:nvSpPr>
        <p:spPr>
          <a:xfrm>
            <a:off x="3747076" y="4854585"/>
            <a:ext cx="4663852" cy="726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sym typeface="+mn-ea"/>
              </a:rPr>
              <a:t>使用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Unity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开发虚拟仿真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3" descr="C:\Users\Administrator\Downloads\93be0129f6744a3d39ed947da276297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123" y="-171400"/>
            <a:ext cx="1513870" cy="15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6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73C6F"/>
                </a:solidFill>
                <a:cs typeface="+mn-ea"/>
                <a:sym typeface="+mn-lt"/>
              </a:rPr>
              <a:t>Unity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成熟的服务体系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85019" y="1196752"/>
            <a:ext cx="35252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/>
              <a:t>Ultimate </a:t>
            </a:r>
            <a:r>
              <a:rPr lang="en-US" altLang="zh-CN" sz="2800" dirty="0"/>
              <a:t>Rope Editor</a:t>
            </a:r>
            <a:r>
              <a:rPr lang="zh-CN" altLang="en-US" sz="2800" dirty="0"/>
              <a:t>插件，进行模拟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507" y="908720"/>
            <a:ext cx="5652628" cy="570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1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洞穴式立体显示套装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73206" y="936536"/>
            <a:ext cx="11210156" cy="2242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洞穴式立体显示的核心在于四个屏幕的</a:t>
            </a:r>
            <a:r>
              <a:rPr lang="zh-CN" altLang="en-US" sz="2400" dirty="0" smtClean="0"/>
              <a:t>投影</a:t>
            </a:r>
            <a:endParaRPr lang="zh-CN" altLang="en-US" sz="24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四个屏幕分为：前、左、右、底部四个方向。屏幕之间是</a:t>
            </a:r>
            <a:r>
              <a:rPr lang="en-US" altLang="zh-CN" sz="2400" dirty="0"/>
              <a:t>90°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夹角</a:t>
            </a:r>
            <a:endParaRPr lang="zh-CN" altLang="en-US" sz="24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我们的解决方式是，使用</a:t>
            </a:r>
            <a:r>
              <a:rPr lang="en-US" altLang="zh-CN" sz="2400" dirty="0"/>
              <a:t>Unity</a:t>
            </a:r>
            <a:r>
              <a:rPr lang="zh-CN" altLang="en-US" sz="2400" dirty="0"/>
              <a:t>中的</a:t>
            </a:r>
            <a:r>
              <a:rPr lang="en-US" altLang="zh-CN" sz="2400" dirty="0"/>
              <a:t>Camera</a:t>
            </a:r>
            <a:r>
              <a:rPr lang="zh-CN" altLang="en-US" sz="2400" dirty="0"/>
              <a:t>，对应四个</a:t>
            </a:r>
            <a:r>
              <a:rPr lang="zh-CN" altLang="en-US" sz="2400" dirty="0" smtClean="0"/>
              <a:t>屏幕</a:t>
            </a:r>
            <a:endParaRPr lang="zh-CN" altLang="en-US" sz="24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将四个</a:t>
            </a:r>
            <a:r>
              <a:rPr lang="en-US" altLang="zh-CN" sz="2400" dirty="0"/>
              <a:t>Camera</a:t>
            </a:r>
            <a:r>
              <a:rPr lang="zh-CN" altLang="en-US" sz="2400" dirty="0"/>
              <a:t>放置在驾驶室的预估人眼位置，分别朝向四个</a:t>
            </a:r>
            <a:r>
              <a:rPr lang="zh-CN" altLang="en-US" sz="2400" dirty="0" smtClean="0"/>
              <a:t>面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51" y="3501008"/>
            <a:ext cx="4266938" cy="3016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t="-3776" b="5580"/>
          <a:stretch/>
        </p:blipFill>
        <p:spPr>
          <a:xfrm>
            <a:off x="6457627" y="3372584"/>
            <a:ext cx="4174877" cy="31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78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洞穴式立体显示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85019" y="943040"/>
            <a:ext cx="100811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设置好屏幕与</a:t>
            </a:r>
            <a:r>
              <a:rPr lang="en-US" altLang="zh-CN" sz="2800" dirty="0"/>
              <a:t>Camera</a:t>
            </a:r>
            <a:r>
              <a:rPr lang="zh-CN" altLang="en-US" sz="2800" dirty="0"/>
              <a:t>之间的对应关系后，运行查看效果：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673" y="1832223"/>
            <a:ext cx="5511795" cy="47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23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73C6F"/>
                </a:solidFill>
                <a:cs typeface="+mn-ea"/>
                <a:sym typeface="+mn-lt"/>
              </a:rPr>
              <a:t>Camera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的投影矩阵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850" y="1457400"/>
            <a:ext cx="7723505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56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73C6F"/>
                </a:solidFill>
                <a:cs typeface="+mn-ea"/>
                <a:sym typeface="+mn-lt"/>
              </a:rPr>
              <a:t>Camera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的投影矩阵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35" y="1457400"/>
            <a:ext cx="791273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77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2"/>
          <p:cNvSpPr>
            <a:spLocks noChangeArrowheads="1"/>
          </p:cNvSpPr>
          <p:nvPr/>
        </p:nvSpPr>
        <p:spPr bwMode="auto">
          <a:xfrm>
            <a:off x="1705099" y="1340768"/>
            <a:ext cx="7596844" cy="474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493" tIns="37746" rIns="75493" bIns="3774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连接、断开单片机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获取单片机的原始输入数据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模仿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Unity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Input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的方式，去获取按键的三种状态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模仿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Unity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Input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的方式，去获取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[-1,1]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轴向值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根据实际需要，去获取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[0,1]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的轴向值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设置轴向值的取值区间，过滤掉数值的轻微抖动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模仿</a:t>
            </a:r>
            <a:r>
              <a:rPr lang="en-US" altLang="zh-CN" sz="3200" b="1" dirty="0">
                <a:solidFill>
                  <a:srgbClr val="173C6F"/>
                </a:solidFill>
                <a:cs typeface="+mn-ea"/>
                <a:sym typeface="+mn-lt"/>
              </a:rPr>
              <a:t>unity,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单片机接入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5017467" y="1633"/>
            <a:ext cx="6548168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（单片机实现功能</a:t>
            </a:r>
            <a:r>
              <a:rPr lang="zh-CN" altLang="en-US" sz="2800" dirty="0" smtClean="0"/>
              <a:t>总结）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667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"/>
            <a:ext cx="12195175" cy="68564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65179"/>
            <a:ext cx="4080804" cy="40808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070890" y="1494244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04</a:t>
            </a:r>
            <a:endParaRPr lang="zh-CN" altLang="en-US" sz="8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50610" y="3931255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在研内容</a:t>
            </a:r>
          </a:p>
        </p:txBody>
      </p:sp>
    </p:spTree>
    <p:extLst>
      <p:ext uri="{BB962C8B-B14F-4D97-AF65-F5344CB8AC3E}">
        <p14:creationId xmlns:p14="http://schemas.microsoft.com/office/powerpoint/2010/main" val="158916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在研</a:t>
            </a:r>
            <a:r>
              <a:rPr lang="zh-CN" altLang="en-US" sz="3200" b="1" dirty="0" smtClean="0">
                <a:solidFill>
                  <a:srgbClr val="173C6F"/>
                </a:solidFill>
                <a:cs typeface="+mn-ea"/>
                <a:sym typeface="+mn-lt"/>
              </a:rPr>
              <a:t>内容</a:t>
            </a:r>
            <a:r>
              <a:rPr lang="en-US" altLang="zh-CN" sz="3200" b="1" dirty="0" smtClean="0">
                <a:solidFill>
                  <a:srgbClr val="173C6F"/>
                </a:solidFill>
                <a:cs typeface="+mn-ea"/>
                <a:sym typeface="+mn-lt"/>
              </a:rPr>
              <a:t>-</a:t>
            </a:r>
            <a:r>
              <a:rPr lang="zh-CN" altLang="en-US" sz="3200" b="1" dirty="0" smtClean="0">
                <a:solidFill>
                  <a:srgbClr val="173C6F"/>
                </a:solidFill>
                <a:cs typeface="+mn-ea"/>
                <a:sym typeface="+mn-lt"/>
              </a:rPr>
              <a:t>虚拟仿真现代化猪场</a:t>
            </a:r>
            <a:endParaRPr lang="zh-CN" altLang="en-US" sz="3200" b="1" dirty="0">
              <a:solidFill>
                <a:srgbClr val="173C6F"/>
              </a:solidFill>
              <a:cs typeface="+mn-ea"/>
              <a:sym typeface="+mn-lt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pic>
        <p:nvPicPr>
          <p:cNvPr id="1026" name="Picture 2" descr="F:\猪解剖\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43" y="1023909"/>
            <a:ext cx="3936740" cy="208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猪解剖\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71" y="1030054"/>
            <a:ext cx="3925130" cy="20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猪解剖\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"/>
          <a:stretch/>
        </p:blipFill>
        <p:spPr bwMode="auto">
          <a:xfrm>
            <a:off x="4297387" y="3501008"/>
            <a:ext cx="6348829" cy="302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201043" y="3501008"/>
            <a:ext cx="25202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</a:t>
            </a:r>
            <a:r>
              <a:rPr lang="zh-CN" altLang="en-US" dirty="0" smtClean="0"/>
              <a:t>此</a:t>
            </a:r>
            <a:r>
              <a:rPr lang="zh-CN" altLang="en-US" dirty="0"/>
              <a:t>虚拟仿真实验采用冷冻小猪标本为</a:t>
            </a:r>
            <a:r>
              <a:rPr lang="zh-CN" altLang="en-US" dirty="0" smtClean="0"/>
              <a:t>原型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2.</a:t>
            </a:r>
            <a:r>
              <a:rPr lang="zh-CN" altLang="en-US" dirty="0" smtClean="0"/>
              <a:t>经过</a:t>
            </a:r>
            <a:r>
              <a:rPr lang="zh-CN" altLang="en-US" dirty="0"/>
              <a:t>数控车床</a:t>
            </a:r>
            <a:r>
              <a:rPr lang="zh-CN" altLang="en-US" dirty="0" smtClean="0"/>
              <a:t>切割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3.</a:t>
            </a:r>
            <a:r>
              <a:rPr lang="zh-CN" altLang="en-US" dirty="0" smtClean="0"/>
              <a:t>采用</a:t>
            </a:r>
            <a:r>
              <a:rPr lang="zh-CN" altLang="en-US" dirty="0"/>
              <a:t>医学图像边缘提取技术产生三维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4.</a:t>
            </a:r>
            <a:r>
              <a:rPr lang="zh-CN" altLang="en-US" dirty="0" smtClean="0"/>
              <a:t>再</a:t>
            </a:r>
            <a:r>
              <a:rPr lang="zh-CN" altLang="en-US" dirty="0"/>
              <a:t>应用</a:t>
            </a:r>
            <a:r>
              <a:rPr lang="en-US" altLang="zh-CN" dirty="0" smtClean="0"/>
              <a:t>ZBrush</a:t>
            </a:r>
            <a:r>
              <a:rPr lang="zh-CN" altLang="en-US" dirty="0" smtClean="0"/>
              <a:t>雕刻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842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"/>
            <a:ext cx="12195175" cy="685643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1" name="组合 190"/>
          <p:cNvGrpSpPr/>
          <p:nvPr/>
        </p:nvGrpSpPr>
        <p:grpSpPr>
          <a:xfrm>
            <a:off x="1470431" y="1412776"/>
            <a:ext cx="8371571" cy="853819"/>
            <a:chOff x="7127273" y="2681303"/>
            <a:chExt cx="3812756" cy="853819"/>
          </a:xfrm>
        </p:grpSpPr>
        <p:sp>
          <p:nvSpPr>
            <p:cNvPr id="192" name="矩形 191"/>
            <p:cNvSpPr/>
            <p:nvPr/>
          </p:nvSpPr>
          <p:spPr>
            <a:xfrm>
              <a:off x="7127273" y="2681303"/>
              <a:ext cx="3812756" cy="85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3" name="矩形 47"/>
            <p:cNvSpPr>
              <a:spLocks noChangeArrowheads="1"/>
            </p:cNvSpPr>
            <p:nvPr/>
          </p:nvSpPr>
          <p:spPr bwMode="auto">
            <a:xfrm>
              <a:off x="7176452" y="2833524"/>
              <a:ext cx="3713339" cy="54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   201708      Unity</a:t>
              </a:r>
              <a:r>
                <a:rPr lang="zh-CN" altLang="en-US" sz="2400" b="1" kern="0" dirty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教育系统</a:t>
              </a:r>
              <a:r>
                <a:rPr lang="en-US" altLang="zh-CN" sz="2400" b="1" kern="0" dirty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----</a:t>
              </a:r>
              <a:r>
                <a:rPr lang="zh-CN" altLang="en-US" sz="2400" b="1" kern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暑假进修，</a:t>
              </a:r>
              <a:r>
                <a:rPr lang="zh-CN" altLang="en-US" sz="2400" b="1" kern="0" dirty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国际</a:t>
              </a:r>
              <a:r>
                <a:rPr lang="zh-CN" altLang="en-US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认证</a:t>
              </a:r>
              <a:endParaRPr lang="en-US" altLang="zh-CN" sz="2400" b="1" kern="0" dirty="0">
                <a:solidFill>
                  <a:srgbClr val="002060"/>
                </a:solidFill>
                <a:latin typeface="迷你简稚艺" panose="03000509000000000000" pitchFamily="65" charset="-122"/>
                <a:ea typeface="迷你简稚艺" panose="03000509000000000000" pitchFamily="65" charset="-122"/>
                <a:cs typeface="+mn-ea"/>
                <a:sym typeface="+mn-lt"/>
              </a:endParaRPr>
            </a:p>
          </p:txBody>
        </p:sp>
      </p:grpSp>
      <p:sp>
        <p:nvSpPr>
          <p:cNvPr id="76" name="TextBox 11"/>
          <p:cNvSpPr txBox="1"/>
          <p:nvPr/>
        </p:nvSpPr>
        <p:spPr>
          <a:xfrm>
            <a:off x="1233837" y="325947"/>
            <a:ext cx="5440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000" b="1" kern="0" dirty="0" smtClean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团队成长关键</a:t>
            </a:r>
            <a:endParaRPr lang="zh-CN" altLang="en-US" sz="4000" b="1" kern="0" dirty="0">
              <a:solidFill>
                <a:schemeClr val="bg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56" y="2681868"/>
            <a:ext cx="2332743" cy="1552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46" y="4437441"/>
            <a:ext cx="2332743" cy="1552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47" y="2636912"/>
            <a:ext cx="2332743" cy="1552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46" y="2662980"/>
            <a:ext cx="2120676" cy="1590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5" y="4437441"/>
            <a:ext cx="2257275" cy="1502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96" y="4437442"/>
            <a:ext cx="2070309" cy="1552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66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5019" y="107921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在研</a:t>
            </a:r>
            <a:r>
              <a:rPr lang="zh-CN" altLang="en-US" sz="3200" b="1" dirty="0" smtClean="0">
                <a:solidFill>
                  <a:srgbClr val="173C6F"/>
                </a:solidFill>
                <a:cs typeface="+mn-ea"/>
                <a:sym typeface="+mn-lt"/>
              </a:rPr>
              <a:t>内容</a:t>
            </a:r>
            <a:r>
              <a:rPr lang="en-US" altLang="zh-CN" sz="3200" b="1" dirty="0">
                <a:solidFill>
                  <a:srgbClr val="173C6F"/>
                </a:solidFill>
                <a:cs typeface="+mn-ea"/>
                <a:sym typeface="+mn-lt"/>
              </a:rPr>
              <a:t>-</a:t>
            </a:r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虚拟仿真现代化猪场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88918" y="870640"/>
            <a:ext cx="36004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输入设备的封装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鼠标键盘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游戏手柄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单片机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网络模拟输入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••••••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800" b="1" dirty="0" smtClean="0"/>
              <a:t>动捕系统接口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en-US" altLang="zh-CN" sz="2800" b="1" dirty="0" err="1" smtClean="0"/>
              <a:t>Shader</a:t>
            </a:r>
            <a:r>
              <a:rPr lang="zh-CN" altLang="en-US" sz="2800" b="1" dirty="0" smtClean="0"/>
              <a:t>血管呈现</a:t>
            </a:r>
            <a:r>
              <a:rPr lang="en-US" altLang="zh-CN" sz="2800" b="1" dirty="0" err="1" smtClean="0"/>
              <a:t>ARKit</a:t>
            </a:r>
            <a:r>
              <a:rPr lang="zh-CN" altLang="en-US" sz="2800" b="1" dirty="0" smtClean="0"/>
              <a:t>应用</a:t>
            </a:r>
            <a:endParaRPr lang="zh-CN" altLang="en-US" sz="28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87" y="973535"/>
            <a:ext cx="4150501" cy="5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07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>
            <a:off x="5310693" y="1285894"/>
            <a:ext cx="3007028" cy="908726"/>
            <a:chOff x="4452173" y="720606"/>
            <a:chExt cx="1134214" cy="385763"/>
          </a:xfrm>
        </p:grpSpPr>
        <p:grpSp>
          <p:nvGrpSpPr>
            <p:cNvPr id="128" name="组合 127"/>
            <p:cNvGrpSpPr/>
            <p:nvPr/>
          </p:nvGrpSpPr>
          <p:grpSpPr>
            <a:xfrm>
              <a:off x="4452173" y="720606"/>
              <a:ext cx="1134214" cy="385763"/>
              <a:chOff x="2099498" y="1186788"/>
              <a:chExt cx="1134214" cy="385763"/>
            </a:xfrm>
          </p:grpSpPr>
          <p:sp>
            <p:nvSpPr>
              <p:cNvPr id="130" name="圆角矩形 129"/>
              <p:cNvSpPr/>
              <p:nvPr/>
            </p:nvSpPr>
            <p:spPr>
              <a:xfrm>
                <a:off x="2099498" y="1186788"/>
                <a:ext cx="1134214" cy="385763"/>
              </a:xfrm>
              <a:prstGeom prst="roundRect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1" name="圆角矩形 130"/>
              <p:cNvSpPr/>
              <p:nvPr/>
            </p:nvSpPr>
            <p:spPr>
              <a:xfrm>
                <a:off x="2140499" y="1219916"/>
                <a:ext cx="1052212" cy="319506"/>
              </a:xfrm>
              <a:prstGeom prst="roundRect">
                <a:avLst/>
              </a:prstGeom>
              <a:solidFill>
                <a:srgbClr val="173C6F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9" name="矩形 128"/>
            <p:cNvSpPr/>
            <p:nvPr/>
          </p:nvSpPr>
          <p:spPr>
            <a:xfrm>
              <a:off x="4830799" y="781978"/>
              <a:ext cx="379226" cy="248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prstClr val="white"/>
                  </a:solidFill>
                  <a:cs typeface="+mn-ea"/>
                  <a:sym typeface="+mn-lt"/>
                </a:rPr>
                <a:t>科研</a:t>
              </a:r>
              <a:endParaRPr lang="zh-CN" altLang="en-US" sz="32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2" name="Oval 5"/>
          <p:cNvSpPr/>
          <p:nvPr/>
        </p:nvSpPr>
        <p:spPr>
          <a:xfrm>
            <a:off x="4041287" y="1226248"/>
            <a:ext cx="408404" cy="40840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133" name="Group 40"/>
          <p:cNvGrpSpPr/>
          <p:nvPr/>
        </p:nvGrpSpPr>
        <p:grpSpPr>
          <a:xfrm>
            <a:off x="1040128" y="1961593"/>
            <a:ext cx="3452618" cy="3459600"/>
            <a:chOff x="3692576" y="1742634"/>
            <a:chExt cx="2790379" cy="2796023"/>
          </a:xfrm>
        </p:grpSpPr>
        <p:grpSp>
          <p:nvGrpSpPr>
            <p:cNvPr id="134" name="组合 79"/>
            <p:cNvGrpSpPr>
              <a:grpSpLocks/>
            </p:cNvGrpSpPr>
            <p:nvPr/>
          </p:nvGrpSpPr>
          <p:grpSpPr bwMode="auto">
            <a:xfrm>
              <a:off x="3692576" y="1742634"/>
              <a:ext cx="2790379" cy="2796023"/>
              <a:chOff x="6379729" y="2488774"/>
              <a:chExt cx="2513016" cy="2513016"/>
            </a:xfrm>
          </p:grpSpPr>
          <p:sp>
            <p:nvSpPr>
              <p:cNvPr id="136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7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 kern="0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35" name="椭圆 80"/>
            <p:cNvSpPr/>
            <p:nvPr/>
          </p:nvSpPr>
          <p:spPr bwMode="auto">
            <a:xfrm>
              <a:off x="4101618" y="2137562"/>
              <a:ext cx="2016471" cy="2020558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38" name="Oval 9"/>
          <p:cNvSpPr/>
          <p:nvPr/>
        </p:nvSpPr>
        <p:spPr>
          <a:xfrm>
            <a:off x="2671041" y="1716867"/>
            <a:ext cx="553208" cy="55320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9" name="Oval 12"/>
          <p:cNvSpPr/>
          <p:nvPr/>
        </p:nvSpPr>
        <p:spPr>
          <a:xfrm>
            <a:off x="2994149" y="5986342"/>
            <a:ext cx="230100" cy="2301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3977666" y="2387617"/>
            <a:ext cx="986491" cy="986491"/>
            <a:chOff x="3791666" y="1894685"/>
            <a:chExt cx="739868" cy="739868"/>
          </a:xfrm>
        </p:grpSpPr>
        <p:sp>
          <p:nvSpPr>
            <p:cNvPr id="145" name="Oval 32"/>
            <p:cNvSpPr/>
            <p:nvPr/>
          </p:nvSpPr>
          <p:spPr>
            <a:xfrm>
              <a:off x="3791666" y="1894685"/>
              <a:ext cx="739868" cy="739868"/>
            </a:xfrm>
            <a:prstGeom prst="ellipse">
              <a:avLst/>
            </a:prstGeom>
            <a:solidFill>
              <a:srgbClr val="173C6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3808619" y="2057369"/>
              <a:ext cx="705962" cy="4077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933" b="1" dirty="0">
                  <a:solidFill>
                    <a:prstClr val="white"/>
                  </a:solidFill>
                  <a:cs typeface="+mn-ea"/>
                  <a:sym typeface="+mn-lt"/>
                </a:rPr>
                <a:t>专业</a:t>
              </a: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750059" y="1259667"/>
            <a:ext cx="958916" cy="914400"/>
            <a:chOff x="974073" y="1239785"/>
            <a:chExt cx="719187" cy="685800"/>
          </a:xfrm>
        </p:grpSpPr>
        <p:sp>
          <p:nvSpPr>
            <p:cNvPr id="148" name="Oval 35"/>
            <p:cNvSpPr/>
            <p:nvPr/>
          </p:nvSpPr>
          <p:spPr>
            <a:xfrm>
              <a:off x="999188" y="1239785"/>
              <a:ext cx="6858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74073" y="1399022"/>
              <a:ext cx="719187" cy="3000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cs typeface="+mn-ea"/>
                  <a:sym typeface="+mn-lt"/>
                </a:rPr>
                <a:t>有梦想</a:t>
              </a: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139380" y="3045860"/>
            <a:ext cx="803426" cy="759456"/>
            <a:chOff x="430319" y="2272813"/>
            <a:chExt cx="602569" cy="569592"/>
          </a:xfrm>
        </p:grpSpPr>
        <p:sp>
          <p:nvSpPr>
            <p:cNvPr id="151" name="Oval 13"/>
            <p:cNvSpPr/>
            <p:nvPr/>
          </p:nvSpPr>
          <p:spPr>
            <a:xfrm>
              <a:off x="440281" y="2272813"/>
              <a:ext cx="569592" cy="569592"/>
            </a:xfrm>
            <a:prstGeom prst="ellipse">
              <a:avLst/>
            </a:prstGeom>
            <a:solidFill>
              <a:srgbClr val="173C6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430319" y="2355726"/>
              <a:ext cx="602569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年轻</a:t>
              </a: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3674556" y="4802276"/>
            <a:ext cx="838767" cy="766148"/>
            <a:chOff x="5094905" y="4056086"/>
            <a:chExt cx="629075" cy="574611"/>
          </a:xfrm>
        </p:grpSpPr>
        <p:sp>
          <p:nvSpPr>
            <p:cNvPr id="154" name="Oval 6"/>
            <p:cNvSpPr/>
            <p:nvPr/>
          </p:nvSpPr>
          <p:spPr>
            <a:xfrm>
              <a:off x="5094905" y="4056086"/>
              <a:ext cx="574611" cy="5746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5121411" y="4158725"/>
              <a:ext cx="602569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prstClr val="white"/>
                  </a:solidFill>
                  <a:cs typeface="+mn-ea"/>
                  <a:sym typeface="+mn-lt"/>
                </a:rPr>
                <a:t>潜力</a:t>
              </a: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10693" y="3112818"/>
            <a:ext cx="66493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计算机视觉、深度学习、人机交互学</a:t>
            </a:r>
            <a:endParaRPr lang="en-US" altLang="zh-CN" sz="2800" dirty="0" smtClean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大胆假设</a:t>
            </a:r>
            <a:r>
              <a:rPr lang="zh-CN" altLang="en-US" sz="2800" dirty="0" smtClean="0">
                <a:latin typeface="+mn-ea"/>
              </a:rPr>
              <a:t>：</a:t>
            </a:r>
            <a:r>
              <a:rPr lang="en-US" altLang="zh-CN" sz="2800" dirty="0" smtClean="0">
                <a:latin typeface="+mn-ea"/>
              </a:rPr>
              <a:t>MR</a:t>
            </a:r>
            <a:r>
              <a:rPr lang="zh-CN" altLang="en-US" sz="2800" dirty="0" smtClean="0">
                <a:latin typeface="+mn-ea"/>
              </a:rPr>
              <a:t>取代手机，改变生活</a:t>
            </a:r>
            <a:endParaRPr lang="zh-CN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414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8" grpId="0" animBg="1"/>
      <p:bldP spid="139" grpId="0" animBg="1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75" cy="68564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870" y="0"/>
            <a:ext cx="6426200" cy="6426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37747" y="4221088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讲稿分享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Administrator\Downloads\150947113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197" y="1340768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68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"/>
            <a:ext cx="12195175" cy="685643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95" name="组合 194"/>
          <p:cNvGrpSpPr/>
          <p:nvPr/>
        </p:nvGrpSpPr>
        <p:grpSpPr>
          <a:xfrm>
            <a:off x="745188" y="1700808"/>
            <a:ext cx="6417403" cy="1029507"/>
            <a:chOff x="7127272" y="3934540"/>
            <a:chExt cx="3812756" cy="1029507"/>
          </a:xfrm>
        </p:grpSpPr>
        <p:sp>
          <p:nvSpPr>
            <p:cNvPr id="196" name="矩形 195"/>
            <p:cNvSpPr/>
            <p:nvPr/>
          </p:nvSpPr>
          <p:spPr>
            <a:xfrm>
              <a:off x="7127272" y="4062656"/>
              <a:ext cx="3812756" cy="85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7" name="矩形 47"/>
            <p:cNvSpPr>
              <a:spLocks noChangeArrowheads="1"/>
            </p:cNvSpPr>
            <p:nvPr/>
          </p:nvSpPr>
          <p:spPr bwMode="auto">
            <a:xfrm>
              <a:off x="7171564" y="3934540"/>
              <a:ext cx="3700639" cy="1029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201708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顶</a:t>
              </a:r>
              <a:r>
                <a:rPr lang="zh-CN" altLang="en-US" sz="2400" b="1" kern="0" dirty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岗实习，</a:t>
              </a:r>
              <a:r>
                <a:rPr lang="en-US" altLang="zh-CN" sz="2400" b="1" kern="0" dirty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VR</a:t>
              </a:r>
              <a:r>
                <a:rPr lang="zh-CN" altLang="en-US" sz="2400" b="1" kern="0" dirty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教学</a:t>
              </a:r>
              <a:r>
                <a:rPr lang="zh-CN" altLang="en-US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基地梦蝶数字</a:t>
              </a:r>
              <a:r>
                <a:rPr lang="en-US" altLang="zh-CN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---</a:t>
              </a:r>
              <a:r>
                <a:rPr lang="zh-CN" altLang="en-US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校企交织</a:t>
              </a:r>
              <a:endParaRPr lang="zh-CN" altLang="en-US" sz="2400" b="1" kern="0" dirty="0">
                <a:solidFill>
                  <a:srgbClr val="002060"/>
                </a:solidFill>
                <a:latin typeface="迷你简稚艺" panose="03000509000000000000" pitchFamily="65" charset="-122"/>
                <a:ea typeface="迷你简稚艺" panose="03000509000000000000" pitchFamily="65" charset="-122"/>
                <a:cs typeface="+mn-ea"/>
                <a:sym typeface="+mn-lt"/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772945" y="3306380"/>
            <a:ext cx="6465318" cy="1029507"/>
            <a:chOff x="7127273" y="5372814"/>
            <a:chExt cx="3812755" cy="1037705"/>
          </a:xfrm>
        </p:grpSpPr>
        <p:sp>
          <p:nvSpPr>
            <p:cNvPr id="200" name="矩形 199"/>
            <p:cNvSpPr/>
            <p:nvPr/>
          </p:nvSpPr>
          <p:spPr>
            <a:xfrm>
              <a:off x="7127273" y="5444009"/>
              <a:ext cx="3812755" cy="85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1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90500" dist="63500" dir="13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1" name="矩形 47"/>
            <p:cNvSpPr>
              <a:spLocks noChangeArrowheads="1"/>
            </p:cNvSpPr>
            <p:nvPr/>
          </p:nvSpPr>
          <p:spPr bwMode="auto">
            <a:xfrm>
              <a:off x="7178098" y="5372814"/>
              <a:ext cx="3713339" cy="1037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美术</a:t>
              </a:r>
              <a:r>
                <a:rPr lang="zh-CN" altLang="en-US" sz="2400" b="1" kern="0" dirty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、</a:t>
              </a:r>
              <a:r>
                <a:rPr lang="zh-CN" altLang="en-US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技术共同服务行业学科</a:t>
              </a:r>
              <a:endParaRPr lang="en-US" altLang="zh-CN" sz="2400" b="1" kern="0" dirty="0" smtClean="0">
                <a:solidFill>
                  <a:srgbClr val="002060"/>
                </a:solidFill>
                <a:latin typeface="迷你简稚艺" panose="03000509000000000000" pitchFamily="65" charset="-122"/>
                <a:ea typeface="迷你简稚艺" panose="03000509000000000000" pitchFamily="65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2400" b="1" kern="0" dirty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 </a:t>
              </a:r>
              <a:r>
                <a:rPr lang="en-US" altLang="zh-CN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                             </a:t>
              </a:r>
              <a:r>
                <a:rPr lang="zh-CN" altLang="en-US" sz="2400" b="1" kern="0" dirty="0" smtClean="0">
                  <a:solidFill>
                    <a:srgbClr val="002060"/>
                  </a:solidFill>
                  <a:latin typeface="迷你简稚艺" panose="03000509000000000000" pitchFamily="65" charset="-122"/>
                  <a:ea typeface="迷你简稚艺" panose="03000509000000000000" pitchFamily="65" charset="-122"/>
                  <a:cs typeface="+mn-ea"/>
                  <a:sym typeface="+mn-lt"/>
                </a:rPr>
                <a:t>与企业合作共赢</a:t>
              </a:r>
              <a:endParaRPr lang="zh-CN" altLang="en-US" sz="2400" b="1" kern="0" dirty="0">
                <a:solidFill>
                  <a:srgbClr val="002060"/>
                </a:solidFill>
                <a:latin typeface="迷你简稚艺" panose="03000509000000000000" pitchFamily="65" charset="-122"/>
                <a:ea typeface="迷你简稚艺" panose="03000509000000000000" pitchFamily="65" charset="-122"/>
                <a:cs typeface="+mn-ea"/>
                <a:sym typeface="+mn-lt"/>
              </a:endParaRPr>
            </a:p>
          </p:txBody>
        </p:sp>
      </p:grpSp>
      <p:sp>
        <p:nvSpPr>
          <p:cNvPr id="76" name="TextBox 11"/>
          <p:cNvSpPr txBox="1"/>
          <p:nvPr/>
        </p:nvSpPr>
        <p:spPr>
          <a:xfrm>
            <a:off x="745187" y="332656"/>
            <a:ext cx="5440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000" b="1" kern="0" dirty="0" smtClean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团队</a:t>
            </a:r>
            <a:r>
              <a:rPr lang="en-US" altLang="zh-CN" sz="4000" b="1" kern="0" dirty="0" smtClean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VR</a:t>
            </a:r>
            <a:r>
              <a:rPr lang="zh-CN" altLang="en-US" sz="4000" b="1" kern="0" dirty="0" smtClean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成长步入正规</a:t>
            </a:r>
            <a:endParaRPr lang="zh-CN" altLang="en-US" sz="4000" b="1" kern="0" dirty="0">
              <a:solidFill>
                <a:schemeClr val="bg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96" y="4373740"/>
            <a:ext cx="3031917" cy="2016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" t="25547" r="-356" b="24636"/>
          <a:stretch/>
        </p:blipFill>
        <p:spPr>
          <a:xfrm>
            <a:off x="4682255" y="4653136"/>
            <a:ext cx="2614807" cy="1736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61"/>
          <a:stretch/>
        </p:blipFill>
        <p:spPr>
          <a:xfrm>
            <a:off x="7969795" y="1828924"/>
            <a:ext cx="2880320" cy="2132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7"/>
          <a:stretch/>
        </p:blipFill>
        <p:spPr>
          <a:xfrm>
            <a:off x="819737" y="4660337"/>
            <a:ext cx="2901585" cy="172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509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"/>
            <a:ext cx="12195175" cy="68564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6" name="TextBox 11"/>
          <p:cNvSpPr txBox="1"/>
          <p:nvPr/>
        </p:nvSpPr>
        <p:spPr>
          <a:xfrm>
            <a:off x="4297387" y="620688"/>
            <a:ext cx="5440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4000" b="1" kern="0" dirty="0" smtClean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思</a:t>
            </a:r>
            <a:r>
              <a:rPr lang="zh-CN" altLang="en-US" sz="4000" b="1" kern="0" dirty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+mn-ea"/>
                <a:sym typeface="+mn-lt"/>
              </a:rPr>
              <a:t>博客作品简介</a:t>
            </a:r>
          </a:p>
        </p:txBody>
      </p:sp>
      <p:pic>
        <p:nvPicPr>
          <p:cNvPr id="3" name="最新剪辑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97142" y="1700808"/>
            <a:ext cx="8000889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8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"/>
            <a:ext cx="12195175" cy="685643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869" y="966612"/>
            <a:ext cx="5205607" cy="5205607"/>
          </a:xfrm>
          <a:prstGeom prst="rect">
            <a:avLst/>
          </a:prstGeom>
        </p:spPr>
      </p:pic>
      <p:sp>
        <p:nvSpPr>
          <p:cNvPr id="13" name="自由: 形状 83"/>
          <p:cNvSpPr/>
          <p:nvPr/>
        </p:nvSpPr>
        <p:spPr>
          <a:xfrm>
            <a:off x="737775" y="-288661"/>
            <a:ext cx="3930526" cy="7716155"/>
          </a:xfrm>
          <a:custGeom>
            <a:avLst/>
            <a:gdLst>
              <a:gd name="connsiteX0" fmla="*/ 518899 w 4353062"/>
              <a:gd name="connsiteY0" fmla="*/ 0 h 8042140"/>
              <a:gd name="connsiteX1" fmla="*/ 4352963 w 4353062"/>
              <a:gd name="connsiteY1" fmla="*/ 3834063 h 8042140"/>
              <a:gd name="connsiteX2" fmla="*/ 422647 w 4353062"/>
              <a:gd name="connsiteY2" fmla="*/ 7700211 h 8042140"/>
              <a:gd name="connsiteX3" fmla="*/ 294310 w 4353062"/>
              <a:gd name="connsiteY3" fmla="*/ 7603958 h 8042140"/>
              <a:gd name="connsiteX0" fmla="*/ 96252 w 3930415"/>
              <a:gd name="connsiteY0" fmla="*/ 0 h 7700211"/>
              <a:gd name="connsiteX1" fmla="*/ 3930316 w 3930415"/>
              <a:gd name="connsiteY1" fmla="*/ 3834063 h 7700211"/>
              <a:gd name="connsiteX2" fmla="*/ 0 w 3930415"/>
              <a:gd name="connsiteY2" fmla="*/ 7700211 h 7700211"/>
              <a:gd name="connsiteX0" fmla="*/ 96252 w 3930415"/>
              <a:gd name="connsiteY0" fmla="*/ 0 h 7700211"/>
              <a:gd name="connsiteX1" fmla="*/ 3930316 w 3930415"/>
              <a:gd name="connsiteY1" fmla="*/ 3834063 h 7700211"/>
              <a:gd name="connsiteX2" fmla="*/ 0 w 3930415"/>
              <a:gd name="connsiteY2" fmla="*/ 7700211 h 7700211"/>
              <a:gd name="connsiteX0" fmla="*/ 96252 w 3933873"/>
              <a:gd name="connsiteY0" fmla="*/ 0 h 7700211"/>
              <a:gd name="connsiteX1" fmla="*/ 3930316 w 3933873"/>
              <a:gd name="connsiteY1" fmla="*/ 3834063 h 7700211"/>
              <a:gd name="connsiteX2" fmla="*/ 0 w 3933873"/>
              <a:gd name="connsiteY2" fmla="*/ 7700211 h 7700211"/>
              <a:gd name="connsiteX0" fmla="*/ 96252 w 3930374"/>
              <a:gd name="connsiteY0" fmla="*/ 0 h 7700211"/>
              <a:gd name="connsiteX1" fmla="*/ 3930316 w 3930374"/>
              <a:gd name="connsiteY1" fmla="*/ 3834063 h 7700211"/>
              <a:gd name="connsiteX2" fmla="*/ 0 w 3930374"/>
              <a:gd name="connsiteY2" fmla="*/ 7700211 h 7700211"/>
              <a:gd name="connsiteX0" fmla="*/ 96252 w 3930374"/>
              <a:gd name="connsiteY0" fmla="*/ 15944 h 7716155"/>
              <a:gd name="connsiteX1" fmla="*/ 3930316 w 3930374"/>
              <a:gd name="connsiteY1" fmla="*/ 3850007 h 7716155"/>
              <a:gd name="connsiteX2" fmla="*/ 0 w 3930374"/>
              <a:gd name="connsiteY2" fmla="*/ 7716155 h 7716155"/>
              <a:gd name="connsiteX0" fmla="*/ 96414 w 3930526"/>
              <a:gd name="connsiteY0" fmla="*/ 15944 h 7716155"/>
              <a:gd name="connsiteX1" fmla="*/ 3930478 w 3930526"/>
              <a:gd name="connsiteY1" fmla="*/ 3850007 h 7716155"/>
              <a:gd name="connsiteX2" fmla="*/ 162 w 3930526"/>
              <a:gd name="connsiteY2" fmla="*/ 7716155 h 771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0526" h="7716155">
                <a:moveTo>
                  <a:pt x="96414" y="15944"/>
                </a:moveTo>
                <a:cubicBezTo>
                  <a:pt x="-272554" y="-56246"/>
                  <a:pt x="3914435" y="-48223"/>
                  <a:pt x="3930478" y="3850007"/>
                </a:cubicBezTo>
                <a:cubicBezTo>
                  <a:pt x="3946521" y="7748237"/>
                  <a:pt x="-29248" y="7665354"/>
                  <a:pt x="162" y="7716155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1020543" y="2246002"/>
            <a:ext cx="2066925" cy="22090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b="1" dirty="0" smtClean="0">
                <a:solidFill>
                  <a:srgbClr val="1BDE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目</a:t>
            </a:r>
            <a:endParaRPr lang="en-US" altLang="zh-CN" sz="6600" b="1" dirty="0" smtClean="0">
              <a:solidFill>
                <a:srgbClr val="1BDE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+mn-ea"/>
              <a:sym typeface="+mn-lt"/>
            </a:endParaRPr>
          </a:p>
          <a:p>
            <a:r>
              <a:rPr lang="zh-CN" altLang="en-US" sz="6600" b="1" dirty="0" smtClean="0">
                <a:solidFill>
                  <a:srgbClr val="1BDE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录</a:t>
            </a:r>
            <a:endParaRPr lang="zh-CN" altLang="en-US" sz="6600" b="1" dirty="0">
              <a:solidFill>
                <a:srgbClr val="1BDE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45655" y="1098568"/>
            <a:ext cx="582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ea"/>
                <a:sym typeface="+mn-lt"/>
              </a:rPr>
              <a:t>项目</a:t>
            </a:r>
            <a:r>
              <a:rPr lang="zh-CN" altLang="en-US" sz="4400" b="1" dirty="0">
                <a:solidFill>
                  <a:schemeClr val="bg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ea"/>
                <a:sym typeface="+mn-lt"/>
              </a:rPr>
              <a:t>介绍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51785" y="2330170"/>
            <a:ext cx="582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ea"/>
                <a:sym typeface="+mn-lt"/>
              </a:rPr>
              <a:t>美术制作流程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05607" y="3584237"/>
            <a:ext cx="582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ea"/>
                <a:sym typeface="+mn-lt"/>
              </a:rPr>
              <a:t>程序关键技术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592461" y="4891353"/>
            <a:ext cx="582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方正古隶简体" panose="03000509000000000000" pitchFamily="65" charset="-122"/>
                <a:ea typeface="方正古隶简体" panose="03000509000000000000" pitchFamily="65" charset="-122"/>
                <a:cs typeface="+mn-ea"/>
                <a:sym typeface="+mn-lt"/>
              </a:rPr>
              <a:t>在研内容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207105" y="1797946"/>
            <a:ext cx="3944233" cy="385356"/>
            <a:chOff x="3217886" y="2576583"/>
            <a:chExt cx="3944233" cy="385356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3448707" y="2754051"/>
              <a:ext cx="3713412" cy="1521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886" y="2576583"/>
              <a:ext cx="385356" cy="385356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4437703" y="2965178"/>
            <a:ext cx="3944233" cy="385356"/>
            <a:chOff x="3217886" y="2576583"/>
            <a:chExt cx="3944233" cy="385356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448707" y="2754051"/>
              <a:ext cx="3713412" cy="1521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886" y="2576583"/>
              <a:ext cx="385356" cy="38535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4405914" y="4234455"/>
            <a:ext cx="3944233" cy="385356"/>
            <a:chOff x="3217886" y="2576583"/>
            <a:chExt cx="3944233" cy="385356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3448707" y="2754051"/>
              <a:ext cx="3713412" cy="1521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886" y="2576583"/>
              <a:ext cx="385356" cy="385356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3883147" y="5556781"/>
            <a:ext cx="3944233" cy="385356"/>
            <a:chOff x="3217886" y="2576583"/>
            <a:chExt cx="3944233" cy="385356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448707" y="2754051"/>
              <a:ext cx="3713412" cy="1521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886" y="2576583"/>
              <a:ext cx="385356" cy="385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"/>
            <a:ext cx="12195175" cy="68564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65179"/>
            <a:ext cx="4080804" cy="40808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070890" y="1494244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01</a:t>
            </a:r>
            <a:endParaRPr lang="zh-CN" altLang="en-US" sz="8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50610" y="3931255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项目介绍</a:t>
            </a:r>
          </a:p>
        </p:txBody>
      </p:sp>
    </p:spTree>
    <p:extLst>
      <p:ext uri="{BB962C8B-B14F-4D97-AF65-F5344CB8AC3E}">
        <p14:creationId xmlns:p14="http://schemas.microsoft.com/office/powerpoint/2010/main" val="1514224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624979" y="764704"/>
            <a:ext cx="1123324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0" y="0"/>
            <a:ext cx="624979" cy="764704"/>
          </a:xfrm>
          <a:prstGeom prst="rect">
            <a:avLst/>
          </a:prstGeom>
          <a:solidFill>
            <a:srgbClr val="173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85019" y="107921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73C6F"/>
                </a:solidFill>
                <a:cs typeface="+mn-ea"/>
                <a:sym typeface="+mn-lt"/>
              </a:rPr>
              <a:t>项目</a:t>
            </a:r>
            <a:r>
              <a:rPr lang="zh-CN" altLang="en-US" sz="3200" b="1" dirty="0" smtClean="0">
                <a:solidFill>
                  <a:srgbClr val="173C6F"/>
                </a:solidFill>
                <a:cs typeface="+mn-ea"/>
                <a:sym typeface="+mn-lt"/>
              </a:rPr>
              <a:t>介绍</a:t>
            </a:r>
            <a:r>
              <a:rPr lang="en-US" altLang="zh-CN" sz="3200" b="1" dirty="0" smtClean="0">
                <a:solidFill>
                  <a:srgbClr val="173C6F"/>
                </a:solidFill>
                <a:cs typeface="+mn-ea"/>
                <a:sym typeface="+mn-lt"/>
              </a:rPr>
              <a:t>-</a:t>
            </a:r>
            <a:r>
              <a:rPr lang="zh-CN" altLang="en-US" sz="3200" b="1" dirty="0" smtClean="0">
                <a:solidFill>
                  <a:srgbClr val="173C6F"/>
                </a:solidFill>
                <a:cs typeface="+mn-ea"/>
                <a:sym typeface="+mn-lt"/>
              </a:rPr>
              <a:t>门式吊车装载</a:t>
            </a:r>
            <a:endParaRPr lang="zh-CN" altLang="en-US" sz="3200" b="1" dirty="0">
              <a:solidFill>
                <a:srgbClr val="173C6F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23751" r="15457" b="55250"/>
          <a:stretch/>
        </p:blipFill>
        <p:spPr>
          <a:xfrm>
            <a:off x="9914011" y="-68189"/>
            <a:ext cx="2088232" cy="9049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39" y="1460958"/>
            <a:ext cx="7344816" cy="422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47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"/>
            <a:ext cx="12195175" cy="68564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65179"/>
            <a:ext cx="4080804" cy="40808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070890" y="1494244"/>
            <a:ext cx="20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</a:t>
            </a:r>
            <a:endParaRPr lang="zh-CN" altLang="en-US" sz="8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550610" y="3931255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美术制作流程</a:t>
            </a:r>
          </a:p>
        </p:txBody>
      </p:sp>
      <p:sp>
        <p:nvSpPr>
          <p:cNvPr id="7" name="副标题 2"/>
          <p:cNvSpPr>
            <a:spLocks noGrp="1"/>
          </p:cNvSpPr>
          <p:nvPr/>
        </p:nvSpPr>
        <p:spPr>
          <a:xfrm>
            <a:off x="4105295" y="4854585"/>
            <a:ext cx="3947415" cy="726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  <a:sym typeface="+mn-ea"/>
              </a:rPr>
              <a:t>PBR</a:t>
            </a:r>
            <a:r>
              <a:rPr lang="zh-CN" altLang="en-US" b="1" dirty="0">
                <a:solidFill>
                  <a:schemeClr val="bg1"/>
                </a:solidFill>
                <a:sym typeface="+mn-ea"/>
              </a:rPr>
              <a:t>次时代制作流程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051" name="Picture 3" descr="C:\Users\Administrator\Downloads\93be0129f6744a3d39ed947da276297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123" y="-171400"/>
            <a:ext cx="1513870" cy="15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7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344">
      <a:dk1>
        <a:sysClr val="windowText" lastClr="000000"/>
      </a:dk1>
      <a:lt1>
        <a:sysClr val="window" lastClr="FFFFFF"/>
      </a:lt1>
      <a:dk2>
        <a:srgbClr val="39302A"/>
      </a:dk2>
      <a:lt2>
        <a:srgbClr val="7F7F7F"/>
      </a:lt2>
      <a:accent1>
        <a:srgbClr val="1BDEC0"/>
      </a:accent1>
      <a:accent2>
        <a:srgbClr val="1574A8"/>
      </a:accent2>
      <a:accent3>
        <a:srgbClr val="152BA8"/>
      </a:accent3>
      <a:accent4>
        <a:srgbClr val="15A892"/>
      </a:accent4>
      <a:accent5>
        <a:srgbClr val="1574A8"/>
      </a:accent5>
      <a:accent6>
        <a:srgbClr val="152BA8"/>
      </a:accent6>
      <a:hlink>
        <a:srgbClr val="3E7C86"/>
      </a:hlink>
      <a:folHlink>
        <a:srgbClr val="162C3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1686</TotalTime>
  <Words>885</Words>
  <Application>Microsoft Office PowerPoint</Application>
  <PresentationFormat>自定义</PresentationFormat>
  <Paragraphs>161</Paragraphs>
  <Slides>32</Slides>
  <Notes>32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宋体</vt:lpstr>
      <vt:lpstr>Calibri</vt:lpstr>
      <vt:lpstr>方正北魏楷书简体</vt:lpstr>
      <vt:lpstr>方正古隶简体</vt:lpstr>
      <vt:lpstr>黑体</vt:lpstr>
      <vt:lpstr>迷你简稚艺</vt:lpstr>
      <vt:lpstr>微软雅黑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dreamsummit</cp:lastModifiedBy>
  <cp:revision>204</cp:revision>
  <dcterms:created xsi:type="dcterms:W3CDTF">2015-09-13T11:28:16Z</dcterms:created>
  <dcterms:modified xsi:type="dcterms:W3CDTF">2017-10-31T17:33:32Z</dcterms:modified>
</cp:coreProperties>
</file>